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65" d="100"/>
          <a:sy n="65" d="100"/>
        </p:scale>
        <p:origin x="71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McCallion" userId="7149dc3ea566ceda" providerId="LiveId" clId="{1A6671AA-5CF2-4FF7-8A5B-CBAD6AB6BA16}"/>
    <pc:docChg chg="undo custSel modSld">
      <pc:chgData name="Tim McCallion" userId="7149dc3ea566ceda" providerId="LiveId" clId="{1A6671AA-5CF2-4FF7-8A5B-CBAD6AB6BA16}" dt="2019-09-17T18:18:05.480" v="705" actId="313"/>
      <pc:docMkLst>
        <pc:docMk/>
      </pc:docMkLst>
      <pc:sldChg chg="modSp">
        <pc:chgData name="Tim McCallion" userId="7149dc3ea566ceda" providerId="LiveId" clId="{1A6671AA-5CF2-4FF7-8A5B-CBAD6AB6BA16}" dt="2019-09-17T18:02:41.880" v="528" actId="20577"/>
        <pc:sldMkLst>
          <pc:docMk/>
          <pc:sldMk cId="4066762648" sldId="257"/>
        </pc:sldMkLst>
        <pc:spChg chg="mod">
          <ac:chgData name="Tim McCallion" userId="7149dc3ea566ceda" providerId="LiveId" clId="{1A6671AA-5CF2-4FF7-8A5B-CBAD6AB6BA16}" dt="2019-09-17T18:02:41.880" v="528" actId="20577"/>
          <ac:spMkLst>
            <pc:docMk/>
            <pc:sldMk cId="4066762648" sldId="257"/>
            <ac:spMk id="3" creationId="{04E2C3A9-B4E7-4BE4-A420-BEE5B184C907}"/>
          </ac:spMkLst>
        </pc:spChg>
      </pc:sldChg>
      <pc:sldChg chg="modSp">
        <pc:chgData name="Tim McCallion" userId="7149dc3ea566ceda" providerId="LiveId" clId="{1A6671AA-5CF2-4FF7-8A5B-CBAD6AB6BA16}" dt="2019-09-17T17:58:11.787" v="471" actId="20577"/>
        <pc:sldMkLst>
          <pc:docMk/>
          <pc:sldMk cId="2709598147" sldId="259"/>
        </pc:sldMkLst>
        <pc:spChg chg="mod">
          <ac:chgData name="Tim McCallion" userId="7149dc3ea566ceda" providerId="LiveId" clId="{1A6671AA-5CF2-4FF7-8A5B-CBAD6AB6BA16}" dt="2019-09-17T17:58:11.787" v="471" actId="20577"/>
          <ac:spMkLst>
            <pc:docMk/>
            <pc:sldMk cId="2709598147" sldId="259"/>
            <ac:spMk id="3" creationId="{BF18BD01-DEB2-4358-8EC9-03F0CC5519ED}"/>
          </ac:spMkLst>
        </pc:spChg>
      </pc:sldChg>
      <pc:sldChg chg="modSp">
        <pc:chgData name="Tim McCallion" userId="7149dc3ea566ceda" providerId="LiveId" clId="{1A6671AA-5CF2-4FF7-8A5B-CBAD6AB6BA16}" dt="2019-09-17T18:05:34.629" v="552" actId="313"/>
        <pc:sldMkLst>
          <pc:docMk/>
          <pc:sldMk cId="591798046" sldId="260"/>
        </pc:sldMkLst>
        <pc:spChg chg="mod">
          <ac:chgData name="Tim McCallion" userId="7149dc3ea566ceda" providerId="LiveId" clId="{1A6671AA-5CF2-4FF7-8A5B-CBAD6AB6BA16}" dt="2019-09-17T18:05:34.629" v="552" actId="313"/>
          <ac:spMkLst>
            <pc:docMk/>
            <pc:sldMk cId="591798046" sldId="260"/>
            <ac:spMk id="3" creationId="{91B58D8B-DE3A-4E6F-8E22-24B273CD9ED0}"/>
          </ac:spMkLst>
        </pc:spChg>
      </pc:sldChg>
      <pc:sldChg chg="modSp">
        <pc:chgData name="Tim McCallion" userId="7149dc3ea566ceda" providerId="LiveId" clId="{1A6671AA-5CF2-4FF7-8A5B-CBAD6AB6BA16}" dt="2019-09-17T18:18:05.480" v="705" actId="313"/>
        <pc:sldMkLst>
          <pc:docMk/>
          <pc:sldMk cId="1205720346" sldId="261"/>
        </pc:sldMkLst>
        <pc:spChg chg="mod">
          <ac:chgData name="Tim McCallion" userId="7149dc3ea566ceda" providerId="LiveId" clId="{1A6671AA-5CF2-4FF7-8A5B-CBAD6AB6BA16}" dt="2019-09-17T18:18:05.480" v="705" actId="313"/>
          <ac:spMkLst>
            <pc:docMk/>
            <pc:sldMk cId="1205720346" sldId="261"/>
            <ac:spMk id="3" creationId="{B2E6F7DC-F993-478B-AD1A-81AA461D71D2}"/>
          </ac:spMkLst>
        </pc:spChg>
      </pc:sldChg>
      <pc:sldChg chg="modSp">
        <pc:chgData name="Tim McCallion" userId="7149dc3ea566ceda" providerId="LiveId" clId="{1A6671AA-5CF2-4FF7-8A5B-CBAD6AB6BA16}" dt="2019-09-17T17:46:52.017" v="396" actId="313"/>
        <pc:sldMkLst>
          <pc:docMk/>
          <pc:sldMk cId="3657658539" sldId="262"/>
        </pc:sldMkLst>
        <pc:spChg chg="mod">
          <ac:chgData name="Tim McCallion" userId="7149dc3ea566ceda" providerId="LiveId" clId="{1A6671AA-5CF2-4FF7-8A5B-CBAD6AB6BA16}" dt="2019-09-17T17:46:52.017" v="396" actId="313"/>
          <ac:spMkLst>
            <pc:docMk/>
            <pc:sldMk cId="3657658539" sldId="262"/>
            <ac:spMk id="3" creationId="{24FA0C62-C7FF-4CBC-B5C0-31D40F9F3A3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F6D4F-D24E-4C32-A7B7-4CCD742C52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117E00-8B67-4517-8FC1-E5394CC932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30CBD62-EB49-4959-9A2C-D1F3C90630F8}"/>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5" name="Footer Placeholder 4">
            <a:extLst>
              <a:ext uri="{FF2B5EF4-FFF2-40B4-BE49-F238E27FC236}">
                <a16:creationId xmlns:a16="http://schemas.microsoft.com/office/drawing/2014/main" id="{EB6C17CC-43AB-4888-AE67-FA36511D19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7D21B96-32FB-48EF-BB06-16805B369F23}"/>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3845058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5F593-7D98-4333-87D5-7CBE076C2E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9E6E16-9B24-4D36-80EB-60E3A65E7E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C09D4B-87A4-4814-8437-C80E9A1990A0}"/>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5" name="Footer Placeholder 4">
            <a:extLst>
              <a:ext uri="{FF2B5EF4-FFF2-40B4-BE49-F238E27FC236}">
                <a16:creationId xmlns:a16="http://schemas.microsoft.com/office/drawing/2014/main" id="{CDFE8951-25E1-4818-AAE5-679C3B3DAB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ACBA988-75F3-4081-9A72-C4D4CAC1E173}"/>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3743410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428EB-F7E3-43E8-92B5-2E559F887B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5952FC8-9CD5-45B9-A05E-C677DEDEC8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1BCF80D-53A1-43D6-8765-9C0F9B8348D5}"/>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5" name="Footer Placeholder 4">
            <a:extLst>
              <a:ext uri="{FF2B5EF4-FFF2-40B4-BE49-F238E27FC236}">
                <a16:creationId xmlns:a16="http://schemas.microsoft.com/office/drawing/2014/main" id="{F32EE98D-8680-4EB7-975D-375FA0D720E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42761A-CA83-4C7F-A385-0D81E0A28449}"/>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1769615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76EF9-8A78-459A-80C3-04BFB0CBF2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29388B-200B-49EC-957F-B46B71A3FC3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7C48EC-020C-4142-8174-4BAF97C432B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4D9C70-D979-4519-8F03-292D1D4221B4}"/>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6" name="Footer Placeholder 5">
            <a:extLst>
              <a:ext uri="{FF2B5EF4-FFF2-40B4-BE49-F238E27FC236}">
                <a16:creationId xmlns:a16="http://schemas.microsoft.com/office/drawing/2014/main" id="{CDE36134-4016-4B6E-942E-DC72EE2F86D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567A0ED-6728-4065-94AB-F636C32E2D94}"/>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142346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70CCE-6EB2-4978-B0B1-D0D01742CB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952E0F-200D-41E1-A2E2-4375C1DEAF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2C61D24-99B6-4036-893F-0D19A03A23F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91C2FA-00A0-4354-A695-A482854397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51B418A-B560-4FDD-825B-98E98F09ADA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8103E3-9A9C-4D1B-92F2-82C2C65EB503}"/>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8" name="Footer Placeholder 7">
            <a:extLst>
              <a:ext uri="{FF2B5EF4-FFF2-40B4-BE49-F238E27FC236}">
                <a16:creationId xmlns:a16="http://schemas.microsoft.com/office/drawing/2014/main" id="{CA1335EB-DF74-474E-B93A-B6324A0CFDC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04163E8-85D6-456A-9A4C-1A5079262565}"/>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1268218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7661C-B6C1-4481-9716-E650B49D74D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27FC23-FAA6-4933-9552-4F8544E72F55}"/>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4" name="Footer Placeholder 3">
            <a:extLst>
              <a:ext uri="{FF2B5EF4-FFF2-40B4-BE49-F238E27FC236}">
                <a16:creationId xmlns:a16="http://schemas.microsoft.com/office/drawing/2014/main" id="{E185BE3F-D09A-4267-AB8A-A7BD8EBB0B7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25B69BA-381D-4B7C-9059-B0958FD26238}"/>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656127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01BECF-4C34-44EB-AE85-5C70D4F05C84}"/>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3" name="Footer Placeholder 2">
            <a:extLst>
              <a:ext uri="{FF2B5EF4-FFF2-40B4-BE49-F238E27FC236}">
                <a16:creationId xmlns:a16="http://schemas.microsoft.com/office/drawing/2014/main" id="{1261D527-653F-43F3-8AC1-6EB0C633B95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E617DC0-3F28-43A7-9089-BE24E1BF88C4}"/>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351907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C6FFC-B04D-4C0C-890A-743949D6D9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29118D-05CA-4AC7-BC59-1E565B0403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0B7BA4-2900-4607-9339-392E61D54C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27394DC-3C86-47EB-BF1B-BE19906154AE}"/>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6" name="Footer Placeholder 5">
            <a:extLst>
              <a:ext uri="{FF2B5EF4-FFF2-40B4-BE49-F238E27FC236}">
                <a16:creationId xmlns:a16="http://schemas.microsoft.com/office/drawing/2014/main" id="{3643F0B3-CFAD-45D5-BC7A-FB8031BC558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68B60CD-9DC2-4FB3-A6BC-36F65F917270}"/>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227069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9131A-D23E-4D62-B4B2-1F0D7E21FC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4DE2D6F-3349-438C-895C-D32C76AD08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35CADBC-5456-46A0-8E07-F54BC308C2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665F463-A567-4764-91FF-94A6F9A1437D}"/>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6" name="Footer Placeholder 5">
            <a:extLst>
              <a:ext uri="{FF2B5EF4-FFF2-40B4-BE49-F238E27FC236}">
                <a16:creationId xmlns:a16="http://schemas.microsoft.com/office/drawing/2014/main" id="{FD0AD692-2BAA-44A7-BA78-60CD534D008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F6CF6C8-330E-41F8-A35D-60A4DA297CC0}"/>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4161827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E14FD-A477-4793-A5F7-9ADBE05F62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BE25F3-AC64-48B6-A68C-5E073A1D2FA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3AF2B-86F1-40E4-A77F-8DE818A5C02B}"/>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5" name="Footer Placeholder 4">
            <a:extLst>
              <a:ext uri="{FF2B5EF4-FFF2-40B4-BE49-F238E27FC236}">
                <a16:creationId xmlns:a16="http://schemas.microsoft.com/office/drawing/2014/main" id="{D4C55D5F-0E16-483B-8F03-7BB1386829A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4A8D12-9DD3-4A4B-ACE3-B9815425F4A1}"/>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2130329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01F67E-7DCA-430C-857E-85C4DF4B17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80E44D-6C2B-47E1-8913-CDF83F52927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BEFAF6-8A31-4B5C-8659-C21C4DDD0435}"/>
              </a:ext>
            </a:extLst>
          </p:cNvPr>
          <p:cNvSpPr>
            <a:spLocks noGrp="1"/>
          </p:cNvSpPr>
          <p:nvPr>
            <p:ph type="dt" sz="half" idx="10"/>
          </p:nvPr>
        </p:nvSpPr>
        <p:spPr/>
        <p:txBody>
          <a:bodyPr/>
          <a:lstStyle/>
          <a:p>
            <a:fld id="{0649CA75-A7D8-4CAE-AC60-BEFDEB5F6153}" type="datetimeFigureOut">
              <a:rPr lang="en-US" smtClean="0"/>
              <a:t>9/17/2019</a:t>
            </a:fld>
            <a:endParaRPr lang="en-US" dirty="0"/>
          </a:p>
        </p:txBody>
      </p:sp>
      <p:sp>
        <p:nvSpPr>
          <p:cNvPr id="5" name="Footer Placeholder 4">
            <a:extLst>
              <a:ext uri="{FF2B5EF4-FFF2-40B4-BE49-F238E27FC236}">
                <a16:creationId xmlns:a16="http://schemas.microsoft.com/office/drawing/2014/main" id="{BABEDABF-6AE7-4220-8ABD-97E4F8050D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91E0862-F3BA-4522-AC9E-1A29522431A9}"/>
              </a:ext>
            </a:extLst>
          </p:cNvPr>
          <p:cNvSpPr>
            <a:spLocks noGrp="1"/>
          </p:cNvSpPr>
          <p:nvPr>
            <p:ph type="sldNum" sz="quarter" idx="12"/>
          </p:nvPr>
        </p:nvSpPr>
        <p:spPr/>
        <p:txBody>
          <a:bodyPr/>
          <a:lstStyle/>
          <a:p>
            <a:fld id="{A771B5C2-E8AA-4C87-9B68-1EAC927C9010}" type="slidenum">
              <a:rPr lang="en-US" smtClean="0"/>
              <a:t>‹#›</a:t>
            </a:fld>
            <a:endParaRPr lang="en-US" dirty="0"/>
          </a:p>
        </p:txBody>
      </p:sp>
    </p:spTree>
    <p:extLst>
      <p:ext uri="{BB962C8B-B14F-4D97-AF65-F5344CB8AC3E}">
        <p14:creationId xmlns:p14="http://schemas.microsoft.com/office/powerpoint/2010/main" val="1746276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226852-3D66-4CA4-9347-9386FF86B4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AD2193-A739-4967-8D32-7679C06358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C5A672-2116-4A74-B653-C801394B18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49CA75-A7D8-4CAE-AC60-BEFDEB5F6153}" type="datetimeFigureOut">
              <a:rPr lang="en-US" smtClean="0"/>
              <a:t>9/17/2019</a:t>
            </a:fld>
            <a:endParaRPr lang="en-US" dirty="0"/>
          </a:p>
        </p:txBody>
      </p:sp>
      <p:sp>
        <p:nvSpPr>
          <p:cNvPr id="5" name="Footer Placeholder 4">
            <a:extLst>
              <a:ext uri="{FF2B5EF4-FFF2-40B4-BE49-F238E27FC236}">
                <a16:creationId xmlns:a16="http://schemas.microsoft.com/office/drawing/2014/main" id="{2A04BCCF-674C-4647-88BE-99F67DB833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C3D4CC1-D3A2-42D4-A21A-6B29A4183E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71B5C2-E8AA-4C87-9B68-1EAC927C9010}" type="slidenum">
              <a:rPr lang="en-US" smtClean="0"/>
              <a:t>‹#›</a:t>
            </a:fld>
            <a:endParaRPr lang="en-US" dirty="0"/>
          </a:p>
        </p:txBody>
      </p:sp>
    </p:spTree>
    <p:extLst>
      <p:ext uri="{BB962C8B-B14F-4D97-AF65-F5344CB8AC3E}">
        <p14:creationId xmlns:p14="http://schemas.microsoft.com/office/powerpoint/2010/main" val="2263092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starbucks.com/about-us/company-information/starbucks-company-profil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5BFCE9-0151-46EE-8B3E-A52ED20715E6}"/>
              </a:ext>
            </a:extLst>
          </p:cNvPr>
          <p:cNvSpPr>
            <a:spLocks noGrp="1"/>
          </p:cNvSpPr>
          <p:nvPr>
            <p:ph type="title"/>
          </p:nvPr>
        </p:nvSpPr>
        <p:spPr/>
        <p:txBody>
          <a:bodyPr/>
          <a:lstStyle/>
          <a:p>
            <a:pPr algn="ctr"/>
            <a:r>
              <a:rPr lang="en-US" dirty="0"/>
              <a:t>MGMT 3070 – Fall 2019</a:t>
            </a:r>
            <a:br>
              <a:rPr lang="en-US" dirty="0"/>
            </a:br>
            <a:r>
              <a:rPr lang="en-US" dirty="0"/>
              <a:t>Case Study Paper </a:t>
            </a:r>
          </a:p>
        </p:txBody>
      </p:sp>
      <p:sp>
        <p:nvSpPr>
          <p:cNvPr id="5" name="Content Placeholder 4">
            <a:extLst>
              <a:ext uri="{FF2B5EF4-FFF2-40B4-BE49-F238E27FC236}">
                <a16:creationId xmlns:a16="http://schemas.microsoft.com/office/drawing/2014/main" id="{524DF2F9-4B03-42B1-8265-DD6716066136}"/>
              </a:ext>
            </a:extLst>
          </p:cNvPr>
          <p:cNvSpPr>
            <a:spLocks noGrp="1"/>
          </p:cNvSpPr>
          <p:nvPr>
            <p:ph idx="1"/>
          </p:nvPr>
        </p:nvSpPr>
        <p:spPr/>
        <p:txBody>
          <a:bodyPr/>
          <a:lstStyle/>
          <a:p>
            <a:r>
              <a:rPr lang="en-US" b="1" dirty="0"/>
              <a:t>Written Assignment </a:t>
            </a:r>
          </a:p>
          <a:p>
            <a:r>
              <a:rPr lang="en-US" dirty="0"/>
              <a:t>Students will be required to apply textbook and class concepts in a realistic manner by preparing a written case analysis. The case study is meant to provide students a means by which course concepts can be applied and ideas can be discussed. </a:t>
            </a:r>
          </a:p>
          <a:p>
            <a:pPr marL="0" indent="0">
              <a:buNone/>
            </a:pPr>
            <a:endParaRPr lang="en-US" dirty="0"/>
          </a:p>
        </p:txBody>
      </p:sp>
    </p:spTree>
    <p:extLst>
      <p:ext uri="{BB962C8B-B14F-4D97-AF65-F5344CB8AC3E}">
        <p14:creationId xmlns:p14="http://schemas.microsoft.com/office/powerpoint/2010/main" val="2691975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90A2D-49D8-4DED-9AB8-1A05FA43BD5A}"/>
              </a:ext>
            </a:extLst>
          </p:cNvPr>
          <p:cNvSpPr>
            <a:spLocks noGrp="1"/>
          </p:cNvSpPr>
          <p:nvPr>
            <p:ph type="title"/>
          </p:nvPr>
        </p:nvSpPr>
        <p:spPr/>
        <p:txBody>
          <a:bodyPr/>
          <a:lstStyle/>
          <a:p>
            <a:pPr algn="ctr"/>
            <a:r>
              <a:rPr lang="en-US" dirty="0"/>
              <a:t>MGMT 3070</a:t>
            </a:r>
            <a:br>
              <a:rPr lang="en-US" dirty="0"/>
            </a:br>
            <a:r>
              <a:rPr lang="en-US" dirty="0"/>
              <a:t>Case Study Paper - Format</a:t>
            </a:r>
          </a:p>
        </p:txBody>
      </p:sp>
      <p:sp>
        <p:nvSpPr>
          <p:cNvPr id="3" name="Content Placeholder 2">
            <a:extLst>
              <a:ext uri="{FF2B5EF4-FFF2-40B4-BE49-F238E27FC236}">
                <a16:creationId xmlns:a16="http://schemas.microsoft.com/office/drawing/2014/main" id="{04E2C3A9-B4E7-4BE4-A420-BEE5B184C907}"/>
              </a:ext>
            </a:extLst>
          </p:cNvPr>
          <p:cNvSpPr>
            <a:spLocks noGrp="1"/>
          </p:cNvSpPr>
          <p:nvPr>
            <p:ph idx="1"/>
          </p:nvPr>
        </p:nvSpPr>
        <p:spPr/>
        <p:txBody>
          <a:bodyPr>
            <a:normAutofit fontScale="85000" lnSpcReduction="20000"/>
          </a:bodyPr>
          <a:lstStyle/>
          <a:p>
            <a:pPr lvl="0"/>
            <a:r>
              <a:rPr lang="en-US" dirty="0"/>
              <a:t>Edit carefully for spelling, grammar, and punctuation </a:t>
            </a:r>
          </a:p>
          <a:p>
            <a:pPr lvl="0"/>
            <a:r>
              <a:rPr lang="en-US" dirty="0"/>
              <a:t>Type written, double-space, and number all pages </a:t>
            </a:r>
          </a:p>
          <a:p>
            <a:pPr lvl="0"/>
            <a:r>
              <a:rPr lang="en-US" dirty="0"/>
              <a:t>Set margins 1” all around  </a:t>
            </a:r>
          </a:p>
          <a:p>
            <a:pPr lvl="0"/>
            <a:r>
              <a:rPr lang="en-US" dirty="0"/>
              <a:t>Use an easy-to-read type 12-point font (Calibri or Times New Roman)</a:t>
            </a:r>
          </a:p>
          <a:p>
            <a:pPr lvl="0"/>
            <a:r>
              <a:rPr lang="en-US" dirty="0"/>
              <a:t>Business information is best conveyed in a crisp manner that only contains important background, analysis and conclusions; therefore, the papers should be no less than 4 complete pages and no more than 6 pages (page counts exclude cover sheets, charts, and the reference page).  </a:t>
            </a:r>
            <a:r>
              <a:rPr lang="en-US" b="1" dirty="0"/>
              <a:t>Begin each topic, including the introduction and the conclusion, with a heading. </a:t>
            </a:r>
            <a:endParaRPr lang="en-US" dirty="0"/>
          </a:p>
          <a:p>
            <a:pPr lvl="0"/>
            <a:r>
              <a:rPr lang="en-US" dirty="0"/>
              <a:t>Maintain a business style but retain academic attributes that convey your knowledge and its reputable sources (e.g., clear and specific application of course concepts, proper citation of references, presence of scholarly references).  Your references page is in addition to the page minimum and maximums.</a:t>
            </a:r>
          </a:p>
          <a:p>
            <a:endParaRPr lang="en-US" dirty="0"/>
          </a:p>
        </p:txBody>
      </p:sp>
    </p:spTree>
    <p:extLst>
      <p:ext uri="{BB962C8B-B14F-4D97-AF65-F5344CB8AC3E}">
        <p14:creationId xmlns:p14="http://schemas.microsoft.com/office/powerpoint/2010/main" val="4066762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8A425-E08F-4930-95AD-54D4310FED91}"/>
              </a:ext>
            </a:extLst>
          </p:cNvPr>
          <p:cNvSpPr>
            <a:spLocks noGrp="1"/>
          </p:cNvSpPr>
          <p:nvPr>
            <p:ph type="title"/>
          </p:nvPr>
        </p:nvSpPr>
        <p:spPr/>
        <p:txBody>
          <a:bodyPr/>
          <a:lstStyle/>
          <a:p>
            <a:pPr algn="ctr"/>
            <a:r>
              <a:rPr lang="en-US" dirty="0"/>
              <a:t>MGMT 3070</a:t>
            </a:r>
            <a:br>
              <a:rPr lang="en-US" dirty="0"/>
            </a:br>
            <a:r>
              <a:rPr lang="en-US" dirty="0"/>
              <a:t>Case Study Paper - Format </a:t>
            </a:r>
          </a:p>
        </p:txBody>
      </p:sp>
      <p:sp>
        <p:nvSpPr>
          <p:cNvPr id="3" name="Content Placeholder 2">
            <a:extLst>
              <a:ext uri="{FF2B5EF4-FFF2-40B4-BE49-F238E27FC236}">
                <a16:creationId xmlns:a16="http://schemas.microsoft.com/office/drawing/2014/main" id="{E799E818-68AA-4602-ACE9-EEF27C6987E9}"/>
              </a:ext>
            </a:extLst>
          </p:cNvPr>
          <p:cNvSpPr>
            <a:spLocks noGrp="1"/>
          </p:cNvSpPr>
          <p:nvPr>
            <p:ph idx="1"/>
          </p:nvPr>
        </p:nvSpPr>
        <p:spPr/>
        <p:txBody>
          <a:bodyPr/>
          <a:lstStyle/>
          <a:p>
            <a:r>
              <a:rPr lang="en-US" dirty="0"/>
              <a:t>Professional writing is the ability to express oneself both articulately and accurately using the written word.  Today’s business environments demand that reports and papers be accurate, make a thoughtful and defendable point supported by evidence, and </a:t>
            </a:r>
            <a:r>
              <a:rPr lang="en-US" b="1" dirty="0"/>
              <a:t>contain a direction or an actionable conclusion.</a:t>
            </a:r>
          </a:p>
          <a:p>
            <a:r>
              <a:rPr lang="en-US" dirty="0"/>
              <a:t>Professional writing is a course expectation.  </a:t>
            </a:r>
            <a:r>
              <a:rPr lang="en-US" b="1" dirty="0"/>
              <a:t>Writing style, grammar, and format will influence your grades as much as the content.</a:t>
            </a:r>
            <a:r>
              <a:rPr lang="en-US" dirty="0"/>
              <a:t>  Please consult the CSULA Library and Writing Center for assistance well before the assignment due date and ask others who write well to give you feedback.</a:t>
            </a:r>
            <a:r>
              <a:rPr lang="en-US" b="1" dirty="0"/>
              <a:t>   </a:t>
            </a:r>
            <a:endParaRPr lang="en-US" dirty="0"/>
          </a:p>
          <a:p>
            <a:endParaRPr lang="en-US" dirty="0"/>
          </a:p>
        </p:txBody>
      </p:sp>
    </p:spTree>
    <p:extLst>
      <p:ext uri="{BB962C8B-B14F-4D97-AF65-F5344CB8AC3E}">
        <p14:creationId xmlns:p14="http://schemas.microsoft.com/office/powerpoint/2010/main" val="2569387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A4FF0-CE29-4EF1-AD9F-C820516DF512}"/>
              </a:ext>
            </a:extLst>
          </p:cNvPr>
          <p:cNvSpPr>
            <a:spLocks noGrp="1"/>
          </p:cNvSpPr>
          <p:nvPr>
            <p:ph type="title"/>
          </p:nvPr>
        </p:nvSpPr>
        <p:spPr/>
        <p:txBody>
          <a:bodyPr/>
          <a:lstStyle/>
          <a:p>
            <a:pPr algn="ctr"/>
            <a:r>
              <a:rPr lang="en-US" dirty="0"/>
              <a:t>MGMT 3070</a:t>
            </a:r>
            <a:br>
              <a:rPr lang="en-US" dirty="0"/>
            </a:br>
            <a:r>
              <a:rPr lang="en-US" dirty="0"/>
              <a:t>Case Study Paper - Assignment</a:t>
            </a:r>
          </a:p>
        </p:txBody>
      </p:sp>
      <p:sp>
        <p:nvSpPr>
          <p:cNvPr id="3" name="Content Placeholder 2">
            <a:extLst>
              <a:ext uri="{FF2B5EF4-FFF2-40B4-BE49-F238E27FC236}">
                <a16:creationId xmlns:a16="http://schemas.microsoft.com/office/drawing/2014/main" id="{BF18BD01-DEB2-4358-8EC9-03F0CC5519ED}"/>
              </a:ext>
            </a:extLst>
          </p:cNvPr>
          <p:cNvSpPr>
            <a:spLocks noGrp="1"/>
          </p:cNvSpPr>
          <p:nvPr>
            <p:ph idx="1"/>
          </p:nvPr>
        </p:nvSpPr>
        <p:spPr/>
        <p:txBody>
          <a:bodyPr>
            <a:normAutofit/>
          </a:bodyPr>
          <a:lstStyle/>
          <a:p>
            <a:r>
              <a:rPr lang="en-US" b="1" dirty="0"/>
              <a:t>Due: November 19, 2019</a:t>
            </a:r>
            <a:endParaRPr lang="en-US" dirty="0"/>
          </a:p>
          <a:p>
            <a:r>
              <a:rPr lang="en-US" dirty="0"/>
              <a:t>Starbucks – The largest coffee chain in the world.</a:t>
            </a:r>
          </a:p>
          <a:p>
            <a:r>
              <a:rPr lang="en-US" dirty="0"/>
              <a:t>Corporate profile:  </a:t>
            </a:r>
            <a:r>
              <a:rPr lang="en-US" dirty="0">
                <a:hlinkClick r:id="rId2"/>
              </a:rPr>
              <a:t>https://www.starbucks.com/about-us/company-information/starbucks-company-profile</a:t>
            </a:r>
            <a:endParaRPr lang="en-US" dirty="0"/>
          </a:p>
        </p:txBody>
      </p:sp>
    </p:spTree>
    <p:extLst>
      <p:ext uri="{BB962C8B-B14F-4D97-AF65-F5344CB8AC3E}">
        <p14:creationId xmlns:p14="http://schemas.microsoft.com/office/powerpoint/2010/main" val="2709598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09C08-6CD7-4BAA-AB0C-B4FF20E0DD10}"/>
              </a:ext>
            </a:extLst>
          </p:cNvPr>
          <p:cNvSpPr>
            <a:spLocks noGrp="1"/>
          </p:cNvSpPr>
          <p:nvPr>
            <p:ph type="title"/>
          </p:nvPr>
        </p:nvSpPr>
        <p:spPr>
          <a:xfrm>
            <a:off x="592016" y="324094"/>
            <a:ext cx="10515600" cy="1325563"/>
          </a:xfrm>
        </p:spPr>
        <p:txBody>
          <a:bodyPr/>
          <a:lstStyle/>
          <a:p>
            <a:pPr algn="ctr"/>
            <a:r>
              <a:rPr lang="en-US" dirty="0"/>
              <a:t>MGMT 3070</a:t>
            </a:r>
            <a:br>
              <a:rPr lang="en-US" dirty="0"/>
            </a:br>
            <a:r>
              <a:rPr lang="en-US" dirty="0"/>
              <a:t>Case Study Paper - Assignment</a:t>
            </a:r>
          </a:p>
        </p:txBody>
      </p:sp>
      <p:sp>
        <p:nvSpPr>
          <p:cNvPr id="3" name="Content Placeholder 2">
            <a:extLst>
              <a:ext uri="{FF2B5EF4-FFF2-40B4-BE49-F238E27FC236}">
                <a16:creationId xmlns:a16="http://schemas.microsoft.com/office/drawing/2014/main" id="{91B58D8B-DE3A-4E6F-8E22-24B273CD9ED0}"/>
              </a:ext>
            </a:extLst>
          </p:cNvPr>
          <p:cNvSpPr>
            <a:spLocks noGrp="1"/>
          </p:cNvSpPr>
          <p:nvPr>
            <p:ph idx="1"/>
          </p:nvPr>
        </p:nvSpPr>
        <p:spPr/>
        <p:txBody>
          <a:bodyPr/>
          <a:lstStyle/>
          <a:p>
            <a:r>
              <a:rPr lang="en-US" dirty="0"/>
              <a:t>Briefly describe Starbucks situations today and provide an analysis of the practices related to the items listed below (next slide) that have contributed to Starbuck’s successes and challenges.</a:t>
            </a:r>
          </a:p>
          <a:p>
            <a:r>
              <a:rPr lang="en-US" dirty="0"/>
              <a:t>In your analysis, discuss why Starbucks is more </a:t>
            </a:r>
            <a:r>
              <a:rPr lang="en-US" b="1" dirty="0"/>
              <a:t>successful</a:t>
            </a:r>
            <a:r>
              <a:rPr lang="en-US" dirty="0"/>
              <a:t> than its competitors, the </a:t>
            </a:r>
            <a:r>
              <a:rPr lang="en-US" b="1" dirty="0"/>
              <a:t>challenges / threats</a:t>
            </a:r>
            <a:r>
              <a:rPr lang="en-US" dirty="0"/>
              <a:t> Starbucks faces, and how is it </a:t>
            </a:r>
            <a:r>
              <a:rPr lang="en-US" b="1" dirty="0"/>
              <a:t>prepared to meet those challenges. </a:t>
            </a:r>
            <a:r>
              <a:rPr lang="en-US" dirty="0"/>
              <a:t>(SWOT)</a:t>
            </a:r>
          </a:p>
          <a:p>
            <a:r>
              <a:rPr lang="en-US" dirty="0"/>
              <a:t> </a:t>
            </a:r>
            <a:r>
              <a:rPr lang="en-US" b="1" dirty="0"/>
              <a:t>The paper must contain and actionable conclusion or direction.</a:t>
            </a:r>
          </a:p>
          <a:p>
            <a:pPr marL="0" indent="0">
              <a:buNone/>
            </a:pPr>
            <a:endParaRPr lang="en-US" dirty="0"/>
          </a:p>
        </p:txBody>
      </p:sp>
    </p:spTree>
    <p:extLst>
      <p:ext uri="{BB962C8B-B14F-4D97-AF65-F5344CB8AC3E}">
        <p14:creationId xmlns:p14="http://schemas.microsoft.com/office/powerpoint/2010/main" val="591798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0E94E-4045-4063-85B6-AC9EEADFE686}"/>
              </a:ext>
            </a:extLst>
          </p:cNvPr>
          <p:cNvSpPr>
            <a:spLocks noGrp="1"/>
          </p:cNvSpPr>
          <p:nvPr>
            <p:ph type="title"/>
          </p:nvPr>
        </p:nvSpPr>
        <p:spPr/>
        <p:txBody>
          <a:bodyPr/>
          <a:lstStyle/>
          <a:p>
            <a:pPr algn="ctr"/>
            <a:r>
              <a:rPr lang="en-US" dirty="0"/>
              <a:t>MGMT 3070</a:t>
            </a:r>
            <a:br>
              <a:rPr lang="en-US" dirty="0"/>
            </a:br>
            <a:r>
              <a:rPr lang="en-US" dirty="0"/>
              <a:t>Case Study Paper - Assignment</a:t>
            </a:r>
          </a:p>
        </p:txBody>
      </p:sp>
      <p:sp>
        <p:nvSpPr>
          <p:cNvPr id="3" name="Content Placeholder 2">
            <a:extLst>
              <a:ext uri="{FF2B5EF4-FFF2-40B4-BE49-F238E27FC236}">
                <a16:creationId xmlns:a16="http://schemas.microsoft.com/office/drawing/2014/main" id="{B2E6F7DC-F993-478B-AD1A-81AA461D71D2}"/>
              </a:ext>
            </a:extLst>
          </p:cNvPr>
          <p:cNvSpPr>
            <a:spLocks noGrp="1"/>
          </p:cNvSpPr>
          <p:nvPr>
            <p:ph idx="1"/>
          </p:nvPr>
        </p:nvSpPr>
        <p:spPr/>
        <p:txBody>
          <a:bodyPr>
            <a:normAutofit/>
          </a:bodyPr>
          <a:lstStyle/>
          <a:p>
            <a:r>
              <a:rPr lang="en-US" dirty="0"/>
              <a:t>Your paper must include an analysis of the subjects listed below: </a:t>
            </a:r>
          </a:p>
          <a:p>
            <a:pPr lvl="0"/>
            <a:r>
              <a:rPr lang="en-US" dirty="0"/>
              <a:t>Introduction (one or two paragraphs)</a:t>
            </a:r>
          </a:p>
          <a:p>
            <a:pPr lvl="0"/>
            <a:r>
              <a:rPr lang="en-US" dirty="0"/>
              <a:t>Social Responsibility (Chapter 4)</a:t>
            </a:r>
          </a:p>
          <a:p>
            <a:pPr lvl="0"/>
            <a:r>
              <a:rPr lang="en-US" dirty="0"/>
              <a:t>Organizational Strategy (Chapter 6)</a:t>
            </a:r>
          </a:p>
          <a:p>
            <a:pPr lvl="0"/>
            <a:r>
              <a:rPr lang="en-US" dirty="0"/>
              <a:t>Managing Information (Chapter 17)</a:t>
            </a:r>
          </a:p>
          <a:p>
            <a:pPr lvl="0"/>
            <a:r>
              <a:rPr lang="en-US" dirty="0"/>
              <a:t>Conclusion (one or two paragraphs) (i.e., what would you recommend to Starbucks based upon your analysis)</a:t>
            </a:r>
          </a:p>
          <a:p>
            <a:endParaRPr lang="en-US" dirty="0"/>
          </a:p>
        </p:txBody>
      </p:sp>
    </p:spTree>
    <p:extLst>
      <p:ext uri="{BB962C8B-B14F-4D97-AF65-F5344CB8AC3E}">
        <p14:creationId xmlns:p14="http://schemas.microsoft.com/office/powerpoint/2010/main" val="1205720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868C0-0BB1-43B3-B911-A6415D4A55B8}"/>
              </a:ext>
            </a:extLst>
          </p:cNvPr>
          <p:cNvSpPr>
            <a:spLocks noGrp="1"/>
          </p:cNvSpPr>
          <p:nvPr>
            <p:ph type="title"/>
          </p:nvPr>
        </p:nvSpPr>
        <p:spPr/>
        <p:txBody>
          <a:bodyPr/>
          <a:lstStyle/>
          <a:p>
            <a:pPr algn="ctr"/>
            <a:r>
              <a:rPr lang="en-US" dirty="0"/>
              <a:t>MGMT 3070</a:t>
            </a:r>
            <a:br>
              <a:rPr lang="en-US" dirty="0"/>
            </a:br>
            <a:r>
              <a:rPr lang="en-US" dirty="0"/>
              <a:t>Case Study Paper - Grading</a:t>
            </a:r>
          </a:p>
        </p:txBody>
      </p:sp>
      <p:sp>
        <p:nvSpPr>
          <p:cNvPr id="3" name="Content Placeholder 2">
            <a:extLst>
              <a:ext uri="{FF2B5EF4-FFF2-40B4-BE49-F238E27FC236}">
                <a16:creationId xmlns:a16="http://schemas.microsoft.com/office/drawing/2014/main" id="{24FA0C62-C7FF-4CBC-B5C0-31D40F9F3A3C}"/>
              </a:ext>
            </a:extLst>
          </p:cNvPr>
          <p:cNvSpPr>
            <a:spLocks noGrp="1"/>
          </p:cNvSpPr>
          <p:nvPr>
            <p:ph idx="1"/>
          </p:nvPr>
        </p:nvSpPr>
        <p:spPr/>
        <p:txBody>
          <a:bodyPr/>
          <a:lstStyle/>
          <a:p>
            <a:pPr marL="0" lvl="0" indent="0">
              <a:buNone/>
            </a:pPr>
            <a:r>
              <a:rPr lang="en-US" dirty="0"/>
              <a:t>				</a:t>
            </a:r>
          </a:p>
          <a:p>
            <a:pPr lvl="0"/>
            <a:r>
              <a:rPr lang="en-US" dirty="0"/>
              <a:t>Social Responsibility (Chapter 4)			25 points</a:t>
            </a:r>
          </a:p>
          <a:p>
            <a:pPr lvl="0"/>
            <a:r>
              <a:rPr lang="en-US" dirty="0"/>
              <a:t>Organizational Strategy (Chapter 6)			25 points</a:t>
            </a:r>
          </a:p>
          <a:p>
            <a:r>
              <a:rPr lang="en-US" dirty="0"/>
              <a:t>Managing Information (Chapter 17)			25 points		</a:t>
            </a:r>
          </a:p>
          <a:p>
            <a:r>
              <a:rPr lang="en-US" dirty="0"/>
              <a:t>Introduction, Conclusion, Professionalism 		25 points</a:t>
            </a:r>
          </a:p>
          <a:p>
            <a:pPr lvl="0"/>
            <a:endParaRPr lang="en-US" dirty="0"/>
          </a:p>
          <a:p>
            <a:pPr lvl="0"/>
            <a:r>
              <a:rPr lang="en-US" dirty="0"/>
              <a:t>Total							100 points</a:t>
            </a:r>
          </a:p>
          <a:p>
            <a:pPr marL="0" indent="0">
              <a:buNone/>
            </a:pPr>
            <a:endParaRPr lang="en-US" dirty="0"/>
          </a:p>
        </p:txBody>
      </p:sp>
    </p:spTree>
    <p:extLst>
      <p:ext uri="{BB962C8B-B14F-4D97-AF65-F5344CB8AC3E}">
        <p14:creationId xmlns:p14="http://schemas.microsoft.com/office/powerpoint/2010/main" val="36576585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436</Words>
  <Application>Microsoft Office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MGMT 3070 – Fall 2019 Case Study Paper </vt:lpstr>
      <vt:lpstr>MGMT 3070 Case Study Paper - Format</vt:lpstr>
      <vt:lpstr>MGMT 3070 Case Study Paper - Format </vt:lpstr>
      <vt:lpstr>MGMT 3070 Case Study Paper - Assignment</vt:lpstr>
      <vt:lpstr>MGMT 3070 Case Study Paper - Assignment</vt:lpstr>
      <vt:lpstr>MGMT 3070 Case Study Paper - Assignment</vt:lpstr>
      <vt:lpstr>MGMT 3070 Case Study Paper - Grading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MGMT 3070 Case Study Paper</dc:title>
  <dc:creator>Tim McCallion</dc:creator>
  <cp:lastModifiedBy>Tim McCallion</cp:lastModifiedBy>
  <cp:revision>8</cp:revision>
  <dcterms:created xsi:type="dcterms:W3CDTF">2018-09-24T15:04:18Z</dcterms:created>
  <dcterms:modified xsi:type="dcterms:W3CDTF">2019-09-17T18:26:35Z</dcterms:modified>
</cp:coreProperties>
</file>